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0"/>
  </p:handoutMasterIdLst>
  <p:sldIdLst>
    <p:sldId id="256" r:id="rId2"/>
    <p:sldId id="259" r:id="rId3"/>
    <p:sldId id="289" r:id="rId4"/>
    <p:sldId id="291" r:id="rId5"/>
    <p:sldId id="264" r:id="rId6"/>
    <p:sldId id="270" r:id="rId7"/>
    <p:sldId id="271" r:id="rId8"/>
    <p:sldId id="262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FFFF66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595" autoAdjust="0"/>
  </p:normalViewPr>
  <p:slideViewPr>
    <p:cSldViewPr snapToGrid="0">
      <p:cViewPr varScale="1">
        <p:scale>
          <a:sx n="72" d="100"/>
          <a:sy n="72" d="100"/>
        </p:scale>
        <p:origin x="79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1B6DEE-DE3D-4B65-ADBE-8E1C76D408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4873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026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123" name="Group 1027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5124" name="Rectangle 1028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5" name="Rectangle 1029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6" name="Rectangle 1030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" name="Rectangle 1031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8" name="Rectangle 1032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9" name="Rectangle 1033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0" name="Rectangle 1034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1" name="Rectangle 1035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2" name="Rectangle 1036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3" name="Rectangle 1037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4" name="Rectangle 1038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5" name="Rectangle 1039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6" name="Rectangle 1040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7" name="Rectangle 1041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8" name="Rectangle 1042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9" name="Rectangle 1043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0" name="Rectangle 1044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1" name="Rectangle 1045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2" name="Rectangle 1046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3" name="Rectangle 1047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4" name="Rectangle 1048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5" name="Rectangle 1049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6" name="Rectangle 1050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7" name="Rectangle 1051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8" name="Rectangle 1052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9" name="Rectangle 1053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0" name="Rectangle 1054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1" name="Rectangle 1055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2" name="Rectangle 1056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3" name="Rectangle 1057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4" name="Rectangle 1058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5" name="Rectangle 1059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6" name="Rectangle 1060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7" name="Rectangle 1061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8" name="Rectangle 1062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9" name="Rectangle 1063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0" name="Rectangle 1064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1" name="Rectangle 1065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2" name="Rectangle 1066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3" name="Rectangle 1067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4" name="Rectangle 1068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5" name="Rectangle 1069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6" name="Rectangle 1070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7" name="Rectangle 1071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8" name="Rectangle 1072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9" name="Rectangle 1073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0" name="Rectangle 1074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1" name="Rectangle 1075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2" name="Rectangle 1076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3" name="Rectangle 1077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4" name="Rectangle 1078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5" name="Rectangle 1079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6" name="Rectangle 1080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7" name="Rectangle 1081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8" name="Rectangle 1082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9" name="Rectangle 1083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0" name="Rectangle 1084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1" name="Rectangle 1085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2" name="Rectangle 1086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3" name="Rectangle 1087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84" name="Rectangle 1088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5" name="Rectangle 1089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86" name="Rectangle 1090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5187" name="Rectangle 1091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096963"/>
            <a:ext cx="7678737" cy="143192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188" name="Rectangle 109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189" name="Rectangle 1093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90" name="Rectangle 109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91" name="Rectangle 109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0E6B658-5803-4640-A454-8DA6A2060B5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11633-751C-4DF9-AD0D-B9EB191B11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8994730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E252A-60CC-4924-B1EE-F1EE54163B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3450054"/>
      </p:ext>
    </p:extLst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43488" y="1905000"/>
            <a:ext cx="3979862" cy="2019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43488" y="4076700"/>
            <a:ext cx="3979862" cy="2019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152525" y="6286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590925" y="62865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9925" y="6286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1D9D973-5691-4FE0-9254-780F25B0AC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8034471"/>
      </p:ext>
    </p:extLst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52525" y="6286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0925" y="62865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9925" y="6286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8E1F37D-21AC-4057-A548-B02815AD82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9353264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6ED066-2D82-459C-A3FF-759C9A842E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4182611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1C89A4-22C3-4FAA-B928-363F144816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3317666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D52031-B566-495F-BD1A-71C111D57F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4472985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C04A4-29AF-46DE-BCB0-1A953FF604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4746137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82807C-DDC3-4BE2-9DC7-546F970314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9976926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91A3CC-BA25-46D9-A461-F1803E80D0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166086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9C3727-9ED5-450B-9795-A33BD04C23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4579086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B8F46-D5C3-42E0-857A-0F7D20172F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201772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1" name="Rectangle 35"/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2" name="Rectangle 36"/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3" name="Rectangle 37"/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4" name="Rectangle 38"/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5" name="Rectangle 39"/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6" name="Rectangle 40"/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7" name="Rectangle 41"/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8" name="Rectangle 42"/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9" name="Rectangle 43"/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0" name="Rectangle 44"/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1" name="Rectangle 45"/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2" name="Rectangle 46"/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3" name="Rectangle 47"/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4" name="Rectangle 48"/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5" name="Rectangle 49"/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6" name="Rectangle 50"/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7" name="Rectangle 51"/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8" name="Rectangle 52"/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9" name="Rectangle 53"/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0" name="Rectangle 54"/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1" name="Rectangle 55"/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2" name="Rectangle 56"/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3" name="Rectangle 57"/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4" name="Rectangle 58"/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5" name="Rectangle 59"/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6" name="Rectangle 60"/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7" name="Rectangle 61"/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8" name="Rectangle 62"/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9" name="Rectangle 63"/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0" name="Rectangle 64"/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61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192088"/>
            <a:ext cx="816292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162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63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4164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4165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CB1A208-5497-4D81-868E-5BF3FDE17FE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>
    <p:random/>
  </p:transition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79463" y="1766888"/>
            <a:ext cx="7678737" cy="762000"/>
          </a:xfrm>
        </p:spPr>
        <p:txBody>
          <a:bodyPr/>
          <a:lstStyle/>
          <a:p>
            <a:r>
              <a:rPr lang="en-US" altLang="en-US"/>
              <a:t>Electric Potential</a:t>
            </a:r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r>
              <a:rPr lang="en-US" altLang="en-US" sz="4000" dirty="0"/>
              <a:t>Electric </a:t>
            </a:r>
            <a:r>
              <a:rPr lang="en-US" altLang="en-US" sz="4000" b="1" u="sng" dirty="0"/>
              <a:t>Potential Difference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44525" y="1925432"/>
            <a:ext cx="8013700" cy="401023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200" b="1" dirty="0">
              <a:solidFill>
                <a:srgbClr val="990033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/>
              <a:t>The Electric Potential Difference is equal to the Work required to move a charge through an electric field divided by the magnitude of the charge.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000" dirty="0"/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000" dirty="0"/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/>
              <a:t>Electric Potential is a measure of work done per unit of charge.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000" b="1" dirty="0">
                <a:solidFill>
                  <a:srgbClr val="990033"/>
                </a:solidFill>
              </a:rPr>
              <a:t>SI Units: joule/coulomb = Volt (V)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2AA4DD3-3677-4C6F-B973-DA3E26A894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6926" y="3330125"/>
                <a:ext cx="5208898" cy="789383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  <a:effectLst/>
              <a:ex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10000"/>
                  </a:spcBef>
                  <a:buClr>
                    <a:schemeClr val="folHlink"/>
                  </a:buClr>
                  <a:buSzPct val="75000"/>
                </a:pPr>
                <a:r>
                  <a:rPr lang="en-US" altLang="en-US" sz="2800" i="1" dirty="0"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 alt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en-US" sz="2800" i="1" dirty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altLang="en-US" sz="2800" i="1" baseline="-25000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altLang="en-US" sz="2800" i="1" dirty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en-US" sz="2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800" i="1" dirty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en-US" sz="28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altLang="en-US" sz="28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𝐸𝑃𝐸</m:t>
                        </m:r>
                      </m:num>
                      <m:den>
                        <m:sSub>
                          <m:sSubPr>
                            <m:ctrlPr>
                              <a:rPr lang="en-US" altLang="en-US" sz="28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800" b="0" i="1" dirty="0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altLang="en-US" sz="2800" b="0" i="1" dirty="0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b>
                        </m:sSub>
                      </m:den>
                    </m:f>
                    <m:r>
                      <a:rPr lang="en-US" altLang="en-US" sz="28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en-US" sz="2800" b="0" i="1" dirty="0" smtClean="0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US" altLang="en-US" sz="2800" i="1" dirty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altLang="en-US" sz="2800" i="1" baseline="-25000" dirty="0" err="1">
                            <a:latin typeface="Cambria Math" panose="02040503050406030204" pitchFamily="18" charset="0"/>
                          </a:rPr>
                          <m:t>𝑜</m:t>
                        </m:r>
                      </m:den>
                    </m:f>
                    <m:r>
                      <a:rPr lang="en-US" altLang="en-US" sz="2800" i="1" dirty="0">
                        <a:latin typeface="Cambria Math" panose="02040503050406030204" pitchFamily="18" charset="0"/>
                      </a:rPr>
                      <m:t>	</m:t>
                    </m:r>
                  </m:oMath>
                </a14:m>
                <a:endParaRPr lang="en-US" altLang="en-US" sz="2800" i="1" dirty="0"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2AA4DD3-3677-4C6F-B973-DA3E26A894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46926" y="3330125"/>
                <a:ext cx="5208898" cy="7893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990033"/>
                </a:solidFill>
              </a:ln>
              <a:effectLst/>
              <a:ex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 autoUpdateAnimBg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1044575"/>
            <a:ext cx="8162925" cy="579438"/>
          </a:xfrm>
        </p:spPr>
        <p:txBody>
          <a:bodyPr/>
          <a:lstStyle/>
          <a:p>
            <a:r>
              <a:rPr lang="en-US" altLang="en-US" sz="3200" dirty="0"/>
              <a:t>Example 3: Electric Potential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2227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55375" y="1905000"/>
                <a:ext cx="8267976" cy="1870075"/>
              </a:xfrm>
            </p:spPr>
            <p:txBody>
              <a:bodyPr/>
              <a:lstStyle/>
              <a:p>
                <a:r>
                  <a:rPr lang="en-US" altLang="en-US" sz="2400" dirty="0"/>
                  <a:t>An object with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2.5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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𝐶</m:t>
                    </m:r>
                  </m:oMath>
                </a14:m>
                <a:r>
                  <a:rPr lang="en-US" altLang="en-US" sz="2400" dirty="0">
                    <a:sym typeface="Symbol" panose="05050102010706020507" pitchFamily="18" charset="2"/>
                  </a:rPr>
                  <a:t> of charge requires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1</m:t>
                    </m:r>
                    <m:r>
                      <a:rPr lang="en-US" altLang="en-US" sz="2400" b="0" i="1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.00</m:t>
                    </m:r>
                    <m:r>
                      <a:rPr lang="en-US" alt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×</m:t>
                    </m:r>
                    <m:sSup>
                      <m:sSupPr>
                        <m:ctrlPr>
                          <a:rPr lang="en-US" alt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10</m:t>
                        </m:r>
                      </m:e>
                      <m:sup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US" altLang="en-US" sz="2400" dirty="0">
                    <a:sym typeface="Symbol" panose="05050102010706020507" pitchFamily="18" charset="2"/>
                  </a:rPr>
                  <a:t> joules of energy to move it through an electric field. What is the potential difference through which the charge is moved?</a:t>
                </a:r>
              </a:p>
            </p:txBody>
          </p:sp>
        </mc:Choice>
        <mc:Fallback>
          <p:sp>
            <p:nvSpPr>
              <p:cNvPr id="5222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55375" y="1905000"/>
                <a:ext cx="8267976" cy="1870075"/>
              </a:xfrm>
              <a:blipFill>
                <a:blip r:embed="rId2"/>
                <a:stretch>
                  <a:fillRect l="-516" t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FA94BFA-13DC-4AFB-93E6-DEAD0AD267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0425" y="3603484"/>
                <a:ext cx="1663148" cy="974306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  <a:effectLst/>
              <a:ex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10000"/>
                  </a:spcBef>
                  <a:buClr>
                    <a:schemeClr val="folHlink"/>
                  </a:buClr>
                  <a:buSzPct val="7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sz="28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altLang="en-US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altLang="en-US" sz="28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2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800" b="0" i="1" dirty="0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num>
                        <m:den>
                          <m:r>
                            <a:rPr lang="en-US" altLang="en-US" sz="2800" i="1" dirty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n-US" altLang="en-US" sz="2800" i="1" baseline="-25000" dirty="0" err="1">
                              <a:latin typeface="Cambria Math" panose="02040503050406030204" pitchFamily="18" charset="0"/>
                            </a:rPr>
                            <m:t>𝑜</m:t>
                          </m:r>
                        </m:den>
                      </m:f>
                      <m:r>
                        <a:rPr lang="en-US" altLang="en-US" sz="2800" i="1" dirty="0">
                          <a:latin typeface="Cambria Math" panose="02040503050406030204" pitchFamily="18" charset="0"/>
                        </a:rPr>
                        <m:t>	</m:t>
                      </m:r>
                    </m:oMath>
                  </m:oMathPara>
                </a14:m>
                <a:endParaRPr lang="en-US" altLang="en-US" sz="2800" i="1" dirty="0"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FA94BFA-13DC-4AFB-93E6-DEAD0AD267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40425" y="3603484"/>
                <a:ext cx="1663148" cy="9743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990033"/>
                </a:solidFill>
              </a:ln>
              <a:effectLst/>
              <a:ex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67C8D81C-180D-41D1-919B-B0BB0EC423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2869" y="4718178"/>
                <a:ext cx="4638261" cy="901785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  <a:effectLst/>
              <a:ex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10000"/>
                  </a:spcBef>
                  <a:buClr>
                    <a:schemeClr val="folHlink"/>
                  </a:buClr>
                  <a:buSzPct val="7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sz="28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altLang="en-US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altLang="en-US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28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800" b="0" i="1" dirty="0" smtClean="0">
                              <a:latin typeface="Cambria Math" panose="02040503050406030204" pitchFamily="18" charset="0"/>
                            </a:rPr>
                            <m:t>0.001</m:t>
                          </m:r>
                          <m:r>
                            <a:rPr lang="en-US" altLang="en-US" sz="2800" b="0" i="1" dirty="0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altLang="en-US" sz="2800" b="0" i="1" dirty="0" smtClean="0">
                              <a:latin typeface="Cambria Math" panose="02040503050406030204" pitchFamily="18" charset="0"/>
                            </a:rPr>
                            <m:t>2.5</m:t>
                          </m:r>
                          <m:r>
                            <a:rPr lang="en-US" altLang="en-US" sz="2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altLang="en-US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altLang="en-US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−6</m:t>
                              </m:r>
                            </m:sup>
                          </m:sSup>
                          <m:r>
                            <a:rPr lang="en-US" altLang="en-US" sz="2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  <m:r>
                        <a:rPr lang="en-US" altLang="en-US" sz="2800" i="1" dirty="0">
                          <a:latin typeface="Cambria Math" panose="02040503050406030204" pitchFamily="18" charset="0"/>
                        </a:rPr>
                        <m:t>=400</m:t>
                      </m:r>
                      <m:r>
                        <a:rPr lang="en-US" altLang="en-US" sz="2800" i="1" dirty="0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US" altLang="en-US" sz="2800" i="1" dirty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altLang="en-US" sz="2800" i="1" dirty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altLang="en-US" sz="2800" i="1" dirty="0"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67C8D81C-180D-41D1-919B-B0BB0EC423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52869" y="4718178"/>
                <a:ext cx="4638261" cy="9017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rgbClr val="990033"/>
                </a:solidFill>
              </a:ln>
              <a:effectLst/>
              <a:ex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08B8A051-A643-45E7-A5E0-0F8536E481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4834" y="5809310"/>
                <a:ext cx="2014330" cy="523220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  <a:effectLst/>
              <a:ex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10000"/>
                  </a:spcBef>
                  <a:buClr>
                    <a:schemeClr val="folHlink"/>
                  </a:buClr>
                  <a:buSzPct val="7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sz="28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altLang="en-US" sz="28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altLang="en-US" sz="28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2800" i="1" dirty="0">
                          <a:latin typeface="Cambria Math" panose="02040503050406030204" pitchFamily="18" charset="0"/>
                        </a:rPr>
                        <m:t>400</m:t>
                      </m:r>
                      <m:r>
                        <a:rPr lang="en-US" altLang="en-US" sz="2800" b="0" i="1" dirty="0" smtClean="0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US" altLang="en-US" sz="2800" i="1" dirty="0"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08B8A051-A643-45E7-A5E0-0F8536E4816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64834" y="5809310"/>
                <a:ext cx="201433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rgbClr val="990033"/>
                </a:solidFill>
              </a:ln>
              <a:effectLst/>
              <a:ex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423684"/>
            <a:ext cx="8162925" cy="1200329"/>
          </a:xfrm>
        </p:spPr>
        <p:txBody>
          <a:bodyPr/>
          <a:lstStyle/>
          <a:p>
            <a:r>
              <a:rPr lang="en-US" altLang="en-US" sz="4000" dirty="0"/>
              <a:t>Electric Potential Difference </a:t>
            </a:r>
            <a:r>
              <a:rPr lang="en-US" altLang="en-US" sz="3200" dirty="0"/>
              <a:t>(Point Charges)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71538" y="2131529"/>
            <a:ext cx="8013700" cy="1200329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/>
              <a:t>To find the potential difference between two points in an electric field, we need to know the difference in electric potential energy at those two points in the field</a:t>
            </a:r>
            <a:r>
              <a:rPr lang="en-US" altLang="en-US" sz="2000" b="1" dirty="0"/>
              <a:t>.</a:t>
            </a:r>
          </a:p>
        </p:txBody>
      </p:sp>
      <p:graphicFrame>
        <p:nvGraphicFramePr>
          <p:cNvPr id="6170" name="Object 2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185585153"/>
              </p:ext>
            </p:extLst>
          </p:nvPr>
        </p:nvGraphicFramePr>
        <p:xfrm>
          <a:off x="2638425" y="4215682"/>
          <a:ext cx="2551113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0" name="Equation" r:id="rId3" imgW="1168200" imgH="393480" progId="Equation.3">
                  <p:embed/>
                </p:oleObj>
              </mc:Choice>
              <mc:Fallback>
                <p:oleObj name="Equation" r:id="rId3" imgW="1168200" imgH="393480" progId="Equation.3">
                  <p:embed/>
                  <p:pic>
                    <p:nvPicPr>
                      <p:cNvPr id="617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8425" y="4215682"/>
                        <a:ext cx="2551113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72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1055314"/>
              </p:ext>
            </p:extLst>
          </p:nvPr>
        </p:nvGraphicFramePr>
        <p:xfrm>
          <a:off x="2638425" y="5170695"/>
          <a:ext cx="201295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1" name="Equation" r:id="rId5" imgW="888840" imgH="431640" progId="Equation.3">
                  <p:embed/>
                </p:oleObj>
              </mc:Choice>
              <mc:Fallback>
                <p:oleObj name="Equation" r:id="rId5" imgW="888840" imgH="431640" progId="Equation.3">
                  <p:embed/>
                  <p:pic>
                    <p:nvPicPr>
                      <p:cNvPr id="6172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8425" y="5170695"/>
                        <a:ext cx="2012950" cy="97790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solidFill>
                          <a:srgbClr val="990033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6080125" y="4850020"/>
            <a:ext cx="2401888" cy="8318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dirty="0"/>
              <a:t>Point Charges only</a:t>
            </a:r>
          </a:p>
        </p:txBody>
      </p:sp>
      <p:sp>
        <p:nvSpPr>
          <p:cNvPr id="6174" name="Line 30"/>
          <p:cNvSpPr>
            <a:spLocks noChangeShapeType="1"/>
          </p:cNvSpPr>
          <p:nvPr/>
        </p:nvSpPr>
        <p:spPr bwMode="auto">
          <a:xfrm flipH="1" flipV="1">
            <a:off x="5189537" y="4691270"/>
            <a:ext cx="890587" cy="3832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75" name="Line 31"/>
          <p:cNvSpPr>
            <a:spLocks noChangeShapeType="1"/>
          </p:cNvSpPr>
          <p:nvPr/>
        </p:nvSpPr>
        <p:spPr bwMode="auto">
          <a:xfrm flipH="1">
            <a:off x="4737100" y="5338970"/>
            <a:ext cx="1333500" cy="2413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F5267FD8-50DB-41E2-A3FC-375E53A1E6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6926" y="3330125"/>
                <a:ext cx="5208898" cy="789383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  <a:effectLst/>
              <a:ex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10000"/>
                  </a:spcBef>
                  <a:buClr>
                    <a:schemeClr val="folHlink"/>
                  </a:buClr>
                  <a:buSzPct val="75000"/>
                </a:pPr>
                <a:r>
                  <a:rPr lang="en-US" altLang="en-US" sz="2800" i="1" dirty="0"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 alt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en-US" sz="2800" i="1" dirty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altLang="en-US" sz="2800" i="1" baseline="-25000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altLang="en-US" sz="2800" i="1" dirty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en-US" sz="2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800" i="1" dirty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en-US" sz="28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altLang="en-US" sz="28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𝐸𝑃𝐸</m:t>
                        </m:r>
                      </m:num>
                      <m:den>
                        <m:sSub>
                          <m:sSubPr>
                            <m:ctrlPr>
                              <a:rPr lang="en-US" altLang="en-US" sz="28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800" b="0" i="1" dirty="0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altLang="en-US" sz="2800" b="0" i="1" dirty="0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b>
                        </m:sSub>
                      </m:den>
                    </m:f>
                    <m:r>
                      <a:rPr lang="en-US" altLang="en-US" sz="28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en-US" sz="2800" b="0" i="1" dirty="0" smtClean="0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US" altLang="en-US" sz="2800" i="1" dirty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altLang="en-US" sz="2800" i="1" baseline="-25000" dirty="0" err="1">
                            <a:latin typeface="Cambria Math" panose="02040503050406030204" pitchFamily="18" charset="0"/>
                          </a:rPr>
                          <m:t>𝑜</m:t>
                        </m:r>
                      </m:den>
                    </m:f>
                    <m:r>
                      <a:rPr lang="en-US" altLang="en-US" sz="2800" i="1" dirty="0">
                        <a:latin typeface="Cambria Math" panose="02040503050406030204" pitchFamily="18" charset="0"/>
                      </a:rPr>
                      <m:t>	</m:t>
                    </m:r>
                  </m:oMath>
                </a14:m>
                <a:endParaRPr lang="en-US" altLang="en-US" sz="2800" i="1" dirty="0"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F5267FD8-50DB-41E2-A3FC-375E53A1E6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46926" y="3330125"/>
                <a:ext cx="5208898" cy="78938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rgbClr val="990033"/>
                </a:solidFill>
              </a:ln>
              <a:effectLst/>
              <a:ex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 autoUpdateAnimBg="0"/>
      <p:bldP spid="6173" grpId="0" animBg="1"/>
      <p:bldP spid="6174" grpId="0" animBg="1"/>
      <p:bldP spid="6175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557213"/>
            <a:ext cx="8162925" cy="1066800"/>
          </a:xfrm>
        </p:spPr>
        <p:txBody>
          <a:bodyPr/>
          <a:lstStyle/>
          <a:p>
            <a:r>
              <a:rPr lang="en-US" altLang="en-US" sz="3200"/>
              <a:t>Relationship Between Electric Potential and Distance(point charges)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1538" y="1799220"/>
            <a:ext cx="8110537" cy="561975"/>
          </a:xfrm>
        </p:spPr>
        <p:txBody>
          <a:bodyPr/>
          <a:lstStyle/>
          <a:p>
            <a:r>
              <a:rPr lang="en-US" altLang="en-US" sz="2400" dirty="0"/>
              <a:t>Consider relationship between V and r.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954088" y="3155953"/>
            <a:ext cx="7354887" cy="358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200" dirty="0">
                <a:solidFill>
                  <a:schemeClr val="tx2"/>
                </a:solidFill>
              </a:rPr>
              <a:t>What happens to V as </a:t>
            </a:r>
            <a:r>
              <a:rPr lang="en-US" altLang="en-US" sz="2200" dirty="0" err="1">
                <a:solidFill>
                  <a:schemeClr val="tx2"/>
                </a:solidFill>
              </a:rPr>
              <a:t>r</a:t>
            </a:r>
            <a:r>
              <a:rPr lang="en-US" altLang="en-US" sz="2200" baseline="-25000" dirty="0" err="1">
                <a:solidFill>
                  <a:schemeClr val="tx2"/>
                </a:solidFill>
              </a:rPr>
              <a:t>B</a:t>
            </a:r>
            <a:r>
              <a:rPr lang="en-US" altLang="en-US" sz="2200" dirty="0">
                <a:solidFill>
                  <a:schemeClr val="tx2"/>
                </a:solidFill>
              </a:rPr>
              <a:t> goes to </a:t>
            </a:r>
            <a:r>
              <a:rPr lang="en-US" altLang="en-US" sz="2000" dirty="0">
                <a:solidFill>
                  <a:schemeClr val="tx2"/>
                </a:solidFill>
                <a:sym typeface="Symbol" panose="05050102010706020507" pitchFamily="18" charset="2"/>
              </a:rPr>
              <a:t></a:t>
            </a:r>
            <a:r>
              <a:rPr lang="en-US" altLang="en-US" sz="2000" dirty="0">
                <a:solidFill>
                  <a:schemeClr val="tx2"/>
                </a:solidFill>
                <a:sym typeface="MT Symbol" pitchFamily="82" charset="2"/>
              </a:rPr>
              <a:t>?</a:t>
            </a:r>
            <a:r>
              <a:rPr lang="en-US" altLang="en-US" sz="2200" dirty="0">
                <a:solidFill>
                  <a:schemeClr val="tx2"/>
                </a:solidFill>
              </a:rPr>
              <a:t> </a:t>
            </a:r>
          </a:p>
          <a:p>
            <a:pPr lvl="1">
              <a:spcBef>
                <a:spcPct val="20000"/>
              </a:spcBef>
              <a:buClr>
                <a:schemeClr val="hlink"/>
              </a:buClr>
              <a:buSzPct val="75000"/>
              <a:buFontTx/>
              <a:buChar char="•"/>
            </a:pPr>
            <a:r>
              <a:rPr lang="en-US" altLang="en-US" sz="2000" dirty="0"/>
              <a:t>As r increases, i.e., as </a:t>
            </a:r>
            <a:r>
              <a:rPr lang="en-US" altLang="en-US" sz="2000" dirty="0" err="1"/>
              <a:t>r</a:t>
            </a:r>
            <a:r>
              <a:rPr lang="en-US" altLang="en-US" sz="2000" baseline="-25000" dirty="0" err="1"/>
              <a:t>B</a:t>
            </a:r>
            <a:r>
              <a:rPr lang="en-US" altLang="en-US" sz="2000" dirty="0"/>
              <a:t> </a:t>
            </a:r>
            <a:r>
              <a:rPr lang="en-US" altLang="en-US" sz="2000" dirty="0">
                <a:sym typeface="Symbol" panose="05050102010706020507" pitchFamily="18" charset="2"/>
              </a:rPr>
              <a:t></a:t>
            </a:r>
            <a:r>
              <a:rPr lang="en-US" altLang="en-US" sz="2000" dirty="0"/>
              <a:t> </a:t>
            </a:r>
            <a:r>
              <a:rPr lang="en-US" altLang="en-US" sz="2000" dirty="0">
                <a:sym typeface="Symbol" panose="05050102010706020507" pitchFamily="18" charset="2"/>
              </a:rPr>
              <a:t></a:t>
            </a:r>
            <a:r>
              <a:rPr lang="en-US" altLang="en-US" sz="2000" dirty="0">
                <a:sym typeface="MT Symbol" pitchFamily="82" charset="2"/>
              </a:rPr>
              <a:t>, V </a:t>
            </a:r>
            <a:r>
              <a:rPr lang="en-US" altLang="en-US" dirty="0">
                <a:sym typeface="Symbol" panose="05050102010706020507" pitchFamily="18" charset="2"/>
              </a:rPr>
              <a:t></a:t>
            </a:r>
            <a:r>
              <a:rPr lang="en-US" altLang="en-US" sz="2000" dirty="0">
                <a:sym typeface="MT Symbol" pitchFamily="82" charset="2"/>
              </a:rPr>
              <a:t> 0.</a:t>
            </a:r>
          </a:p>
          <a:p>
            <a:pPr lvl="1">
              <a:spcBef>
                <a:spcPct val="20000"/>
              </a:spcBef>
              <a:buClr>
                <a:schemeClr val="hlink"/>
              </a:buClr>
              <a:buSzPct val="75000"/>
              <a:buFontTx/>
              <a:buChar char="•"/>
            </a:pPr>
            <a:r>
              <a:rPr lang="en-US" altLang="en-US" sz="2000" dirty="0">
                <a:sym typeface="MT Symbol" pitchFamily="82" charset="2"/>
              </a:rPr>
              <a:t>The relationship above reduces to:</a:t>
            </a:r>
          </a:p>
          <a:p>
            <a:pPr lvl="1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lang="en-US" altLang="en-US" sz="2000" dirty="0">
                <a:sym typeface="MT Symbol" pitchFamily="82" charset="2"/>
              </a:rPr>
              <a:t> </a:t>
            </a:r>
          </a:p>
          <a:p>
            <a:pPr marL="342900" indent="-342900">
              <a:spcBef>
                <a:spcPct val="20000"/>
              </a:spcBef>
              <a:buClr>
                <a:srgbClr val="990033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200" b="1" dirty="0">
                <a:solidFill>
                  <a:schemeClr val="tx2"/>
                </a:solidFill>
              </a:rPr>
              <a:t>The sign of the charge will determine if the electric potential is positive or negative</a:t>
            </a:r>
            <a:r>
              <a:rPr lang="en-US" altLang="en-US" sz="2200" dirty="0">
                <a:solidFill>
                  <a:schemeClr val="tx2"/>
                </a:solidFill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rgbClr val="990033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200" b="1" dirty="0">
                <a:solidFill>
                  <a:schemeClr val="tx2"/>
                </a:solidFill>
              </a:rPr>
              <a:t>When two or more charges are present, the total electric potential is the sum total from all the charges present in the system</a:t>
            </a:r>
            <a:r>
              <a:rPr lang="en-US" altLang="en-US" sz="2200" dirty="0">
                <a:solidFill>
                  <a:schemeClr val="tx2"/>
                </a:solidFill>
              </a:rPr>
              <a:t>.</a:t>
            </a:r>
            <a:endParaRPr lang="en-US" altLang="en-US" sz="2000" dirty="0">
              <a:solidFill>
                <a:schemeClr val="tx2"/>
              </a:solidFill>
              <a:sym typeface="MT Symbol" pitchFamily="82" charset="2"/>
            </a:endParaRPr>
          </a:p>
          <a:p>
            <a:pPr lvl="1">
              <a:spcBef>
                <a:spcPct val="20000"/>
              </a:spcBef>
              <a:buClr>
                <a:schemeClr val="hlink"/>
              </a:buClr>
              <a:buSzPct val="75000"/>
            </a:pPr>
            <a:endParaRPr lang="en-US" altLang="en-US" sz="800" dirty="0">
              <a:solidFill>
                <a:schemeClr val="tx2"/>
              </a:solidFill>
              <a:sym typeface="MT Symbol" pitchFamily="82" charset="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268" name="Rectangle 4"/>
              <p:cNvSpPr>
                <a:spLocks noChangeArrowheads="1"/>
              </p:cNvSpPr>
              <p:nvPr/>
            </p:nvSpPr>
            <p:spPr bwMode="auto">
              <a:xfrm>
                <a:off x="2358093" y="2301803"/>
                <a:ext cx="4427813" cy="789383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  <a:effectLst/>
              <a:ex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10000"/>
                  </a:spcBef>
                  <a:buClr>
                    <a:schemeClr val="folHlink"/>
                  </a:buClr>
                  <a:buSzPct val="75000"/>
                </a:pPr>
                <a:r>
                  <a:rPr lang="en-US" altLang="en-US" sz="2800" i="1" dirty="0"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800" i="1" dirty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altLang="en-US" sz="2800" i="1" baseline="-25000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altLang="en-US" sz="2800" i="1" dirty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en-US" sz="2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800" i="1" dirty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en-US" sz="28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altLang="en-US" sz="28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en-US" sz="28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80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en-US" sz="2800" i="1" dirty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altLang="en-US" sz="2800" i="1" dirty="0"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sub>
                        </m:sSub>
                      </m:num>
                      <m:den>
                        <m:r>
                          <a:rPr lang="en-US" altLang="en-US" sz="2800" i="1" dirty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altLang="en-US" sz="2800" i="1" baseline="-25000" dirty="0" err="1">
                            <a:latin typeface="Cambria Math" panose="02040503050406030204" pitchFamily="18" charset="0"/>
                          </a:rPr>
                          <m:t>𝑜</m:t>
                        </m:r>
                      </m:den>
                    </m:f>
                    <m:r>
                      <a:rPr lang="en-US" altLang="en-US" sz="28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 dirty="0">
                            <a:latin typeface="Cambria Math" panose="02040503050406030204" pitchFamily="18" charset="0"/>
                          </a:rPr>
                          <m:t>𝑘𝑞</m:t>
                        </m:r>
                      </m:num>
                      <m:den>
                        <m:r>
                          <a:rPr lang="en-US" altLang="en-US" sz="2800" i="1" dirty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altLang="en-US" sz="2800" i="1" baseline="-25000" dirty="0" err="1"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  <m:r>
                      <a:rPr lang="en-US" altLang="en-US" sz="2800" b="0" i="1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en-US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 dirty="0">
                            <a:latin typeface="Cambria Math" panose="02040503050406030204" pitchFamily="18" charset="0"/>
                          </a:rPr>
                          <m:t>𝑘𝑞</m:t>
                        </m:r>
                      </m:num>
                      <m:den>
                        <m:r>
                          <a:rPr lang="en-US" altLang="en-US" sz="2800" i="1" dirty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altLang="en-US" sz="2800" i="1" baseline="-25000" dirty="0" err="1">
                            <a:latin typeface="Cambria Math" panose="02040503050406030204" pitchFamily="18" charset="0"/>
                          </a:rPr>
                          <m:t>𝐴</m:t>
                        </m:r>
                      </m:den>
                    </m:f>
                    <m:r>
                      <a:rPr lang="en-US" altLang="en-US" sz="2800" i="1" dirty="0">
                        <a:latin typeface="Cambria Math" panose="02040503050406030204" pitchFamily="18" charset="0"/>
                      </a:rPr>
                      <m:t>	</m:t>
                    </m:r>
                  </m:oMath>
                </a14:m>
                <a:endParaRPr lang="en-US" altLang="en-US" sz="2800" i="1" dirty="0"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268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58093" y="2301803"/>
                <a:ext cx="4427813" cy="7893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990033"/>
                </a:solidFill>
              </a:ln>
              <a:effectLst/>
              <a:ex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2EDCA0D1-4C83-4A35-9840-682AAE41B15A}"/>
                  </a:ext>
                </a:extLst>
              </p:cNvPr>
              <p:cNvSpPr/>
              <p:nvPr/>
            </p:nvSpPr>
            <p:spPr>
              <a:xfrm>
                <a:off x="6056244" y="3953430"/>
                <a:ext cx="1615729" cy="461665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75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 dirty="0">
                          <a:solidFill>
                            <a:schemeClr val="folHlink"/>
                          </a:solidFill>
                          <a:latin typeface="Cambria Math" panose="02040503050406030204" pitchFamily="18" charset="0"/>
                          <a:sym typeface="MT Symbol" pitchFamily="82" charset="2"/>
                        </a:rPr>
                        <m:t>𝑽</m:t>
                      </m:r>
                      <m:r>
                        <a:rPr lang="en-US" altLang="en-US" b="1" i="1" dirty="0">
                          <a:solidFill>
                            <a:schemeClr val="folHlink"/>
                          </a:solidFill>
                          <a:latin typeface="Cambria Math" panose="02040503050406030204" pitchFamily="18" charset="0"/>
                          <a:sym typeface="MT Symbol" pitchFamily="82" charset="2"/>
                        </a:rPr>
                        <m:t>=</m:t>
                      </m:r>
                      <m:r>
                        <a:rPr lang="en-US" altLang="en-US" b="1" i="1" dirty="0" err="1">
                          <a:solidFill>
                            <a:schemeClr val="folHlink"/>
                          </a:solidFill>
                          <a:latin typeface="Cambria Math" panose="02040503050406030204" pitchFamily="18" charset="0"/>
                          <a:sym typeface="MT Symbol" pitchFamily="82" charset="2"/>
                        </a:rPr>
                        <m:t>𝒌𝒒</m:t>
                      </m:r>
                      <m:r>
                        <a:rPr lang="en-US" altLang="en-US" b="1" i="1" dirty="0">
                          <a:solidFill>
                            <a:schemeClr val="folHlink"/>
                          </a:solidFill>
                          <a:latin typeface="Cambria Math" panose="02040503050406030204" pitchFamily="18" charset="0"/>
                          <a:sym typeface="MT Symbol" pitchFamily="82" charset="2"/>
                        </a:rPr>
                        <m:t>/</m:t>
                      </m:r>
                      <m:r>
                        <a:rPr lang="en-US" altLang="en-US" b="1" i="1" dirty="0">
                          <a:solidFill>
                            <a:schemeClr val="folHlink"/>
                          </a:solidFill>
                          <a:latin typeface="Cambria Math" panose="02040503050406030204" pitchFamily="18" charset="0"/>
                          <a:sym typeface="MT Symbol" pitchFamily="82" charset="2"/>
                        </a:rPr>
                        <m:t>𝒓</m:t>
                      </m:r>
                    </m:oMath>
                  </m:oMathPara>
                </a14:m>
                <a:endParaRPr lang="en-US" altLang="en-US" b="1" i="1" dirty="0">
                  <a:solidFill>
                    <a:schemeClr val="folHlink"/>
                  </a:solidFill>
                  <a:latin typeface="Times New Roman" panose="02020603050405020304" pitchFamily="18" charset="0"/>
                  <a:sym typeface="MT Symbol" pitchFamily="82" charset="2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2EDCA0D1-4C83-4A35-9840-682AAE41B1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6244" y="3953430"/>
                <a:ext cx="1615729" cy="461665"/>
              </a:xfrm>
              <a:prstGeom prst="rect">
                <a:avLst/>
              </a:prstGeom>
              <a:blipFill>
                <a:blip r:embed="rId3"/>
                <a:stretch>
                  <a:fillRect b="-18182"/>
                </a:stretch>
              </a:blipFill>
              <a:ln>
                <a:solidFill>
                  <a:srgbClr val="990033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12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12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11272" grpId="0" uiExpand="1" build="p" bldLvl="2" autoUpdateAnimBg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82663"/>
            <a:ext cx="8162925" cy="641350"/>
          </a:xfrm>
        </p:spPr>
        <p:txBody>
          <a:bodyPr/>
          <a:lstStyle/>
          <a:p>
            <a:r>
              <a:rPr lang="en-US" altLang="en-US" sz="3600"/>
              <a:t>Electric Potential(point charges)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182880"/>
          <a:lstStyle/>
          <a:p>
            <a:r>
              <a:rPr lang="en-US" altLang="en-US" sz="2000" dirty="0"/>
              <a:t>Consider the following system of three point charges.  What is the electric potential that these charges give rise to at some arbitrary point P?</a:t>
            </a:r>
          </a:p>
          <a:p>
            <a:r>
              <a:rPr lang="en-US" altLang="en-US" sz="2000" dirty="0"/>
              <a:t>Use the law of superposition to determine V.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1200" dirty="0"/>
          </a:p>
          <a:p>
            <a:pPr lvl="2">
              <a:buFontTx/>
              <a:buNone/>
            </a:pPr>
            <a:endParaRPr lang="en-US" altLang="en-US" sz="1200" dirty="0"/>
          </a:p>
          <a:p>
            <a:pPr lvl="2">
              <a:buFontTx/>
              <a:buNone/>
            </a:pPr>
            <a:endParaRPr lang="en-US" altLang="en-US" sz="1200" dirty="0"/>
          </a:p>
          <a:p>
            <a:pPr lvl="2">
              <a:buFontTx/>
              <a:buNone/>
            </a:pPr>
            <a:endParaRPr lang="en-US" altLang="en-US" sz="1200" dirty="0"/>
          </a:p>
          <a:p>
            <a:pPr lvl="2">
              <a:buFontTx/>
              <a:buNone/>
            </a:pPr>
            <a:endParaRPr lang="en-US" altLang="en-US" sz="1200" dirty="0"/>
          </a:p>
          <a:p>
            <a:r>
              <a:rPr lang="en-US" altLang="en-US" sz="2000" dirty="0"/>
              <a:t>Note that the electric potential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 dirty="0"/>
              <a:t>    can be determined from any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 dirty="0"/>
              <a:t>    arbitrary point in space.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7F2B869-4CFF-473B-A765-7B0E2B6ECB56}"/>
              </a:ext>
            </a:extLst>
          </p:cNvPr>
          <p:cNvGrpSpPr/>
          <p:nvPr/>
        </p:nvGrpSpPr>
        <p:grpSpPr>
          <a:xfrm>
            <a:off x="6616701" y="4121150"/>
            <a:ext cx="2246313" cy="1841500"/>
            <a:chOff x="6616701" y="4121150"/>
            <a:chExt cx="2246313" cy="1841500"/>
          </a:xfrm>
        </p:grpSpPr>
        <p:sp>
          <p:nvSpPr>
            <p:cNvPr id="19464" name="Line 8"/>
            <p:cNvSpPr>
              <a:spLocks noChangeShapeType="1"/>
            </p:cNvSpPr>
            <p:nvPr/>
          </p:nvSpPr>
          <p:spPr bwMode="auto">
            <a:xfrm flipV="1">
              <a:off x="8255001" y="4121150"/>
              <a:ext cx="38100" cy="18034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466" name="Line 10"/>
            <p:cNvSpPr>
              <a:spLocks noChangeShapeType="1"/>
            </p:cNvSpPr>
            <p:nvPr/>
          </p:nvSpPr>
          <p:spPr bwMode="auto">
            <a:xfrm>
              <a:off x="6616701" y="5403850"/>
              <a:ext cx="1644650" cy="5270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465" name="Line 9"/>
            <p:cNvSpPr>
              <a:spLocks noChangeShapeType="1"/>
            </p:cNvSpPr>
            <p:nvPr/>
          </p:nvSpPr>
          <p:spPr bwMode="auto">
            <a:xfrm>
              <a:off x="7264401" y="4387850"/>
              <a:ext cx="996950" cy="15430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471" name="Text Box 15"/>
            <p:cNvSpPr txBox="1">
              <a:spLocks noChangeArrowheads="1"/>
            </p:cNvSpPr>
            <p:nvPr/>
          </p:nvSpPr>
          <p:spPr bwMode="auto">
            <a:xfrm>
              <a:off x="8251826" y="4559300"/>
              <a:ext cx="6111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dirty="0"/>
                <a:t>r</a:t>
              </a:r>
              <a:r>
                <a:rPr lang="en-US" altLang="en-US" baseline="-25000" dirty="0"/>
                <a:t>1</a:t>
              </a:r>
              <a:endParaRPr lang="en-US" altLang="en-US" dirty="0"/>
            </a:p>
          </p:txBody>
        </p:sp>
        <p:sp>
          <p:nvSpPr>
            <p:cNvPr id="19472" name="Text Box 16"/>
            <p:cNvSpPr txBox="1">
              <a:spLocks noChangeArrowheads="1"/>
            </p:cNvSpPr>
            <p:nvPr/>
          </p:nvSpPr>
          <p:spPr bwMode="auto">
            <a:xfrm>
              <a:off x="7146926" y="4730750"/>
              <a:ext cx="6111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/>
                <a:t>r</a:t>
              </a:r>
              <a:r>
                <a:rPr lang="en-US" altLang="en-US" baseline="-25000"/>
                <a:t>2</a:t>
              </a:r>
              <a:endParaRPr lang="en-US" altLang="en-US"/>
            </a:p>
          </p:txBody>
        </p:sp>
        <p:sp>
          <p:nvSpPr>
            <p:cNvPr id="19473" name="Text Box 17"/>
            <p:cNvSpPr txBox="1">
              <a:spLocks noChangeArrowheads="1"/>
            </p:cNvSpPr>
            <p:nvPr/>
          </p:nvSpPr>
          <p:spPr bwMode="auto">
            <a:xfrm>
              <a:off x="6975476" y="5505450"/>
              <a:ext cx="6111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/>
                <a:t>r</a:t>
              </a:r>
              <a:r>
                <a:rPr lang="en-US" altLang="en-US" baseline="-25000"/>
                <a:t>3</a:t>
              </a:r>
              <a:endParaRPr lang="en-US" altLang="en-US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Rectangle 4">
                <a:extLst>
                  <a:ext uri="{FF2B5EF4-FFF2-40B4-BE49-F238E27FC236}">
                    <a16:creationId xmlns:a16="http://schemas.microsoft.com/office/drawing/2014/main" id="{C7850ED3-2361-4C79-AE65-20773C776F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7880" y="3413064"/>
                <a:ext cx="3516242" cy="765979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  <a:effectLst/>
              <a:ex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10000"/>
                  </a:spcBef>
                  <a:buClr>
                    <a:schemeClr val="folHlink"/>
                  </a:buClr>
                  <a:buSzPct val="75000"/>
                </a:pPr>
                <a:r>
                  <a:rPr lang="en-US" altLang="en-US" sz="2800" i="1" dirty="0"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800" b="0" i="1" dirty="0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altLang="en-US" sz="28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  <m:sSub>
                          <m:sSubPr>
                            <m:ctrlPr>
                              <a:rPr lang="en-US" altLang="en-US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800" b="0" i="1" dirty="0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altLang="en-US" sz="28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en-US" sz="28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800" b="0" i="1" dirty="0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altLang="en-US" sz="28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altLang="en-US" sz="2800" b="0" i="1" dirty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en-US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 dirty="0">
                            <a:latin typeface="Cambria Math" panose="02040503050406030204" pitchFamily="18" charset="0"/>
                          </a:rPr>
                          <m:t>𝑘</m:t>
                        </m:r>
                        <m:sSub>
                          <m:sSubPr>
                            <m:ctrlPr>
                              <a:rPr lang="en-US" altLang="en-US" sz="28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800" b="0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en-US" sz="2800" i="1" dirty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altLang="en-US" sz="28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en-US" sz="28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800" i="1" dirty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altLang="en-US" sz="28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altLang="en-US" sz="2800" b="0" i="1" dirty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en-US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i="1" dirty="0">
                            <a:latin typeface="Cambria Math" panose="02040503050406030204" pitchFamily="18" charset="0"/>
                          </a:rPr>
                          <m:t>𝑘</m:t>
                        </m:r>
                        <m:sSub>
                          <m:sSubPr>
                            <m:ctrlPr>
                              <a:rPr lang="en-US" altLang="en-US" sz="28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800" i="1" dirty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altLang="en-US" sz="28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en-US" sz="28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800" i="1" dirty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altLang="en-US" sz="28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den>
                    </m:f>
                  </m:oMath>
                </a14:m>
                <a:endParaRPr lang="en-US" altLang="en-US" sz="2800" i="1" dirty="0"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8" name="Rectangle 4">
                <a:extLst>
                  <a:ext uri="{FF2B5EF4-FFF2-40B4-BE49-F238E27FC236}">
                    <a16:creationId xmlns:a16="http://schemas.microsoft.com/office/drawing/2014/main" id="{C7850ED3-2361-4C79-AE65-20773C776F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7880" y="3413064"/>
                <a:ext cx="3516242" cy="76597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990033"/>
                </a:solidFill>
              </a:ln>
              <a:effectLst/>
              <a:ex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>
            <a:extLst>
              <a:ext uri="{FF2B5EF4-FFF2-40B4-BE49-F238E27FC236}">
                <a16:creationId xmlns:a16="http://schemas.microsoft.com/office/drawing/2014/main" id="{FD3514CA-B4B4-413D-9CE6-1436665EC00A}"/>
              </a:ext>
            </a:extLst>
          </p:cNvPr>
          <p:cNvGrpSpPr/>
          <p:nvPr/>
        </p:nvGrpSpPr>
        <p:grpSpPr>
          <a:xfrm>
            <a:off x="661986" y="6148387"/>
            <a:ext cx="648599" cy="457200"/>
            <a:chOff x="2167904" y="5932142"/>
            <a:chExt cx="648599" cy="457200"/>
          </a:xfrm>
        </p:grpSpPr>
        <p:sp>
          <p:nvSpPr>
            <p:cNvPr id="21" name="Oval 7">
              <a:extLst>
                <a:ext uri="{FF2B5EF4-FFF2-40B4-BE49-F238E27FC236}">
                  <a16:creationId xmlns:a16="http://schemas.microsoft.com/office/drawing/2014/main" id="{000CE833-D7C4-4BDE-8C66-6EACC921F7B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167904" y="6084887"/>
              <a:ext cx="182563" cy="198437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11">
              <a:extLst>
                <a:ext uri="{FF2B5EF4-FFF2-40B4-BE49-F238E27FC236}">
                  <a16:creationId xmlns:a16="http://schemas.microsoft.com/office/drawing/2014/main" id="{CA5AAC84-498C-4B51-AC89-E353669228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8515" y="5932142"/>
              <a:ext cx="4079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 dirty="0"/>
                <a:t>P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7A284E2-F52E-4AB4-A8B1-80A009A78E3B}"/>
              </a:ext>
            </a:extLst>
          </p:cNvPr>
          <p:cNvGrpSpPr/>
          <p:nvPr/>
        </p:nvGrpSpPr>
        <p:grpSpPr>
          <a:xfrm>
            <a:off x="661986" y="379413"/>
            <a:ext cx="648599" cy="457200"/>
            <a:chOff x="2167904" y="5932142"/>
            <a:chExt cx="648599" cy="457200"/>
          </a:xfrm>
        </p:grpSpPr>
        <p:sp>
          <p:nvSpPr>
            <p:cNvPr id="25" name="Oval 7">
              <a:extLst>
                <a:ext uri="{FF2B5EF4-FFF2-40B4-BE49-F238E27FC236}">
                  <a16:creationId xmlns:a16="http://schemas.microsoft.com/office/drawing/2014/main" id="{10718125-DA0A-4FA5-8F92-BC5D8642E19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167904" y="6084887"/>
              <a:ext cx="182563" cy="198437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Text Box 11">
              <a:extLst>
                <a:ext uri="{FF2B5EF4-FFF2-40B4-BE49-F238E27FC236}">
                  <a16:creationId xmlns:a16="http://schemas.microsoft.com/office/drawing/2014/main" id="{3B872F70-4F83-47E2-9548-11CBF0F688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8515" y="5932142"/>
              <a:ext cx="4079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 dirty="0"/>
                <a:t>P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11EAE56-24FC-443A-AC53-223BD5838A80}"/>
              </a:ext>
            </a:extLst>
          </p:cNvPr>
          <p:cNvGrpSpPr/>
          <p:nvPr/>
        </p:nvGrpSpPr>
        <p:grpSpPr>
          <a:xfrm>
            <a:off x="8194676" y="348457"/>
            <a:ext cx="648599" cy="457200"/>
            <a:chOff x="2167904" y="5932142"/>
            <a:chExt cx="648599" cy="457200"/>
          </a:xfrm>
        </p:grpSpPr>
        <p:sp>
          <p:nvSpPr>
            <p:cNvPr id="29" name="Oval 7">
              <a:extLst>
                <a:ext uri="{FF2B5EF4-FFF2-40B4-BE49-F238E27FC236}">
                  <a16:creationId xmlns:a16="http://schemas.microsoft.com/office/drawing/2014/main" id="{55675EA4-A363-447D-BDEA-59E646DAB8C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167904" y="6084887"/>
              <a:ext cx="182563" cy="198437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Text Box 11">
              <a:extLst>
                <a:ext uri="{FF2B5EF4-FFF2-40B4-BE49-F238E27FC236}">
                  <a16:creationId xmlns:a16="http://schemas.microsoft.com/office/drawing/2014/main" id="{15F5F801-790F-4648-9115-C94520C85F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8515" y="5932142"/>
              <a:ext cx="4079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 dirty="0"/>
                <a:t>P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EF2EA126-D96B-40F5-AAEC-A2E92635561D}"/>
              </a:ext>
            </a:extLst>
          </p:cNvPr>
          <p:cNvGrpSpPr/>
          <p:nvPr/>
        </p:nvGrpSpPr>
        <p:grpSpPr>
          <a:xfrm>
            <a:off x="8047832" y="5807006"/>
            <a:ext cx="407988" cy="642937"/>
            <a:chOff x="4907411" y="6191250"/>
            <a:chExt cx="407988" cy="642937"/>
          </a:xfrm>
        </p:grpSpPr>
        <p:sp>
          <p:nvSpPr>
            <p:cNvPr id="19463" name="Oval 7"/>
            <p:cNvSpPr>
              <a:spLocks noChangeAspect="1" noChangeArrowheads="1"/>
            </p:cNvSpPr>
            <p:nvPr/>
          </p:nvSpPr>
          <p:spPr bwMode="auto">
            <a:xfrm>
              <a:off x="4997898" y="6191250"/>
              <a:ext cx="182563" cy="198437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7" name="Text Box 11"/>
            <p:cNvSpPr txBox="1">
              <a:spLocks noChangeArrowheads="1"/>
            </p:cNvSpPr>
            <p:nvPr/>
          </p:nvSpPr>
          <p:spPr bwMode="auto">
            <a:xfrm>
              <a:off x="4907411" y="6376987"/>
              <a:ext cx="4079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 dirty="0"/>
                <a:t>P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244253D8-1A66-475A-9383-0623C0038E9D}"/>
              </a:ext>
            </a:extLst>
          </p:cNvPr>
          <p:cNvGrpSpPr/>
          <p:nvPr/>
        </p:nvGrpSpPr>
        <p:grpSpPr>
          <a:xfrm>
            <a:off x="5922963" y="3503613"/>
            <a:ext cx="2762250" cy="2012462"/>
            <a:chOff x="5922963" y="3503613"/>
            <a:chExt cx="2762250" cy="2012462"/>
          </a:xfrm>
        </p:grpSpPr>
        <p:sp>
          <p:nvSpPr>
            <p:cNvPr id="19468" name="Text Box 12"/>
            <p:cNvSpPr txBox="1">
              <a:spLocks noChangeArrowheads="1"/>
            </p:cNvSpPr>
            <p:nvPr/>
          </p:nvSpPr>
          <p:spPr bwMode="auto">
            <a:xfrm>
              <a:off x="8002588" y="3503613"/>
              <a:ext cx="682625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dirty="0"/>
                <a:t>Q</a:t>
              </a:r>
              <a:r>
                <a:rPr lang="en-US" altLang="en-US" baseline="-25000" dirty="0"/>
                <a:t>1</a:t>
              </a:r>
              <a:endParaRPr lang="en-US" altLang="en-US" dirty="0"/>
            </a:p>
          </p:txBody>
        </p:sp>
        <p:sp>
          <p:nvSpPr>
            <p:cNvPr id="19469" name="Text Box 13"/>
            <p:cNvSpPr txBox="1">
              <a:spLocks noChangeArrowheads="1"/>
            </p:cNvSpPr>
            <p:nvPr/>
          </p:nvSpPr>
          <p:spPr bwMode="auto">
            <a:xfrm>
              <a:off x="5922963" y="4972050"/>
              <a:ext cx="6540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dirty="0"/>
                <a:t>Q</a:t>
              </a:r>
              <a:r>
                <a:rPr lang="en-US" altLang="en-US" baseline="-25000" dirty="0"/>
                <a:t>3</a:t>
              </a:r>
              <a:endParaRPr lang="en-US" altLang="en-US" dirty="0"/>
            </a:p>
          </p:txBody>
        </p:sp>
        <p:sp>
          <p:nvSpPr>
            <p:cNvPr id="19470" name="Text Box 14"/>
            <p:cNvSpPr txBox="1">
              <a:spLocks noChangeArrowheads="1"/>
            </p:cNvSpPr>
            <p:nvPr/>
          </p:nvSpPr>
          <p:spPr bwMode="auto">
            <a:xfrm>
              <a:off x="6607176" y="3886200"/>
              <a:ext cx="6111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en-US" dirty="0"/>
                <a:t>Q</a:t>
              </a:r>
              <a:r>
                <a:rPr lang="en-US" altLang="en-US" baseline="-25000" dirty="0"/>
                <a:t>2</a:t>
              </a:r>
              <a:endParaRPr lang="en-US" altLang="en-US" dirty="0"/>
            </a:p>
          </p:txBody>
        </p:sp>
        <p:sp>
          <p:nvSpPr>
            <p:cNvPr id="19462" name="Oval 6"/>
            <p:cNvSpPr>
              <a:spLocks noChangeAspect="1" noChangeArrowheads="1"/>
            </p:cNvSpPr>
            <p:nvPr/>
          </p:nvSpPr>
          <p:spPr bwMode="auto">
            <a:xfrm>
              <a:off x="6484627" y="5281851"/>
              <a:ext cx="234226" cy="23422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rIns="173736" anchor="ctr"/>
            <a:lstStyle/>
            <a:p>
              <a:r>
                <a:rPr lang="en-US" sz="1600" b="1" dirty="0">
                  <a:solidFill>
                    <a:srgbClr val="FFFF66"/>
                  </a:solidFill>
                </a:rPr>
                <a:t>+</a:t>
              </a:r>
            </a:p>
          </p:txBody>
        </p:sp>
        <p:sp>
          <p:nvSpPr>
            <p:cNvPr id="36" name="Oval 6">
              <a:extLst>
                <a:ext uri="{FF2B5EF4-FFF2-40B4-BE49-F238E27FC236}">
                  <a16:creationId xmlns:a16="http://schemas.microsoft.com/office/drawing/2014/main" id="{6830B3E6-255A-46BA-B100-E97486D0FE3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128288" y="4227516"/>
              <a:ext cx="274322" cy="27432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rIns="0" anchor="ctr"/>
            <a:lstStyle/>
            <a:p>
              <a:pPr algn="ctr"/>
              <a:r>
                <a:rPr lang="en-US" sz="1600" b="1" dirty="0">
                  <a:solidFill>
                    <a:srgbClr val="FFFF66"/>
                  </a:solidFill>
                </a:rPr>
                <a:t>-</a:t>
              </a:r>
            </a:p>
          </p:txBody>
        </p:sp>
        <p:sp>
          <p:nvSpPr>
            <p:cNvPr id="37" name="Oval 6">
              <a:extLst>
                <a:ext uri="{FF2B5EF4-FFF2-40B4-BE49-F238E27FC236}">
                  <a16:creationId xmlns:a16="http://schemas.microsoft.com/office/drawing/2014/main" id="{399B2570-A974-4335-859B-B756BA80A1E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57891" y="3957465"/>
              <a:ext cx="274322" cy="27432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rIns="173736" anchor="ctr"/>
            <a:lstStyle/>
            <a:p>
              <a:r>
                <a:rPr lang="en-US" sz="1600" b="1" dirty="0">
                  <a:solidFill>
                    <a:srgbClr val="FFFF66"/>
                  </a:solidFill>
                </a:rPr>
                <a:t>+</a:t>
              </a: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75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uiExpand="1" build="p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557213"/>
            <a:ext cx="8162925" cy="1066800"/>
          </a:xfrm>
        </p:spPr>
        <p:txBody>
          <a:bodyPr/>
          <a:lstStyle/>
          <a:p>
            <a:r>
              <a:rPr lang="en-US" altLang="en-US" sz="3200" dirty="0"/>
              <a:t>Electric Potential and Electrical Potential Energy/Work (point charges)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2813" y="1905000"/>
            <a:ext cx="7924800" cy="4191000"/>
          </a:xfrm>
        </p:spPr>
        <p:txBody>
          <a:bodyPr/>
          <a:lstStyle/>
          <a:p>
            <a:r>
              <a:rPr lang="en-US" altLang="en-US" sz="2400" dirty="0"/>
              <a:t>If we now move a test charge from infinity to point P, we can determine the potential energy of the system or the work required to it to its new location.</a:t>
            </a:r>
          </a:p>
          <a:p>
            <a:pPr algn="ctr"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/>
              <a:t>			</a:t>
            </a:r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r>
              <a:rPr lang="en-US" altLang="en-US" sz="2400" dirty="0"/>
              <a:t>Remember: work = energy.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19858" y="5821570"/>
            <a:ext cx="57943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 err="1"/>
              <a:t>q</a:t>
            </a:r>
            <a:r>
              <a:rPr lang="en-US" altLang="en-US" b="1" baseline="-25000" dirty="0" err="1"/>
              <a:t>o</a:t>
            </a:r>
            <a:endParaRPr lang="en-US" alt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4">
                <a:extLst>
                  <a:ext uri="{FF2B5EF4-FFF2-40B4-BE49-F238E27FC236}">
                    <a16:creationId xmlns:a16="http://schemas.microsoft.com/office/drawing/2014/main" id="{10CEDDB5-0681-4425-8A6B-8C8834A0D7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7903" y="3550342"/>
                <a:ext cx="4864099" cy="2459519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  <a:effectLst/>
              <a:ex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10000"/>
                  </a:spcBef>
                  <a:buClr>
                    <a:schemeClr val="folHlink"/>
                  </a:buClr>
                  <a:buSzPct val="7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sz="2800" b="0" i="1" dirty="0" smtClean="0">
                          <a:latin typeface="Cambria Math" panose="02040503050406030204" pitchFamily="18" charset="0"/>
                        </a:rPr>
                        <m:t>𝐸𝑃𝐸</m:t>
                      </m:r>
                      <m:r>
                        <a:rPr lang="en-US" altLang="en-US" sz="2800" b="0" i="1" dirty="0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altLang="en-US" sz="2800" b="0" i="1" dirty="0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altLang="en-US" sz="28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en-US" sz="28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800" b="0" i="1" dirty="0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altLang="en-US" sz="2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b>
                      </m:sSub>
                      <m:r>
                        <a:rPr lang="en-US" altLang="en-US" sz="2800" b="0" i="1" dirty="0" smtClean="0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US" altLang="en-US" sz="2800" b="0" i="1" dirty="0">
                  <a:latin typeface="Cambria Math" panose="02040503050406030204" pitchFamily="18" charset="0"/>
                </a:endParaRPr>
              </a:p>
              <a:p>
                <a:pPr>
                  <a:spcBef>
                    <a:spcPct val="10000"/>
                  </a:spcBef>
                  <a:buClr>
                    <a:schemeClr val="folHlink"/>
                  </a:buClr>
                  <a:buSzPct val="7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sz="2800" i="1" dirty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en-US" sz="2800" i="1" dirty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altLang="en-US" sz="2800" i="1" dirty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en-US" sz="2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800" i="1" dirty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altLang="en-US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b>
                      </m:sSub>
                      <m:d>
                        <m:dPr>
                          <m:ctrlPr>
                            <a:rPr lang="en-US" altLang="en-US" sz="28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en-US" sz="2800" i="1" dirty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sSub>
                                <m:sSubPr>
                                  <m:ctrlP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en-US" altLang="en-US" sz="2800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en-US" sz="2800" i="1" dirty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sSub>
                                <m:sSubPr>
                                  <m:ctrlP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n-US" altLang="en-US" sz="2800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en-US" sz="2800" i="1" dirty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sSub>
                                <m:sSubPr>
                                  <m:ctrlP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altLang="en-US" sz="2800" i="1" dirty="0">
                  <a:latin typeface="Times New Roman" panose="02020603050405020304" pitchFamily="18" charset="0"/>
                </a:endParaRPr>
              </a:p>
              <a:p>
                <a:pPr>
                  <a:spcBef>
                    <a:spcPct val="10000"/>
                  </a:spcBef>
                  <a:buClr>
                    <a:schemeClr val="folHlink"/>
                  </a:buClr>
                  <a:buSzPct val="7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sz="2800" i="1" dirty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en-US" sz="2800" i="1" dirty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altLang="en-US" sz="2800" i="1" dirty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en-US" sz="2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800" i="1" dirty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altLang="en-US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  <m:r>
                            <a:rPr lang="en-US" altLang="en-US" sz="2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en-US" altLang="en-US" sz="2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en-US" altLang="en-US" sz="2800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n-US" altLang="en-US" sz="2800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altLang="en-US" sz="2800" i="1" dirty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altLang="en-US" sz="2800" i="1" dirty="0"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0" name="Rectangle 4">
                <a:extLst>
                  <a:ext uri="{FF2B5EF4-FFF2-40B4-BE49-F238E27FC236}">
                    <a16:creationId xmlns:a16="http://schemas.microsoft.com/office/drawing/2014/main" id="{10CEDDB5-0681-4425-8A6B-8C8834A0D7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77903" y="3550342"/>
                <a:ext cx="4864099" cy="24595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990033"/>
                </a:solidFill>
              </a:ln>
              <a:effectLst/>
              <a:ex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 Box 12">
            <a:extLst>
              <a:ext uri="{FF2B5EF4-FFF2-40B4-BE49-F238E27FC236}">
                <a16:creationId xmlns:a16="http://schemas.microsoft.com/office/drawing/2014/main" id="{CAAE454C-20A1-42B5-840D-D3DE03D59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3791" y="5657057"/>
            <a:ext cx="57943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 err="1"/>
              <a:t>q</a:t>
            </a:r>
            <a:r>
              <a:rPr lang="en-US" altLang="en-US" b="1" baseline="-25000" dirty="0" err="1"/>
              <a:t>o</a:t>
            </a:r>
            <a:endParaRPr lang="en-US" altLang="en-US" b="1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C87830E-8CB9-43E9-A6BA-E33E66348A0D}"/>
              </a:ext>
            </a:extLst>
          </p:cNvPr>
          <p:cNvGrpSpPr/>
          <p:nvPr/>
        </p:nvGrpSpPr>
        <p:grpSpPr>
          <a:xfrm>
            <a:off x="5922963" y="3503613"/>
            <a:ext cx="2940051" cy="2967037"/>
            <a:chOff x="5922963" y="3503613"/>
            <a:chExt cx="2940051" cy="2967037"/>
          </a:xfrm>
        </p:grpSpPr>
        <p:sp>
          <p:nvSpPr>
            <p:cNvPr id="20485" name="Line 5"/>
            <p:cNvSpPr>
              <a:spLocks noChangeShapeType="1"/>
            </p:cNvSpPr>
            <p:nvPr/>
          </p:nvSpPr>
          <p:spPr bwMode="auto">
            <a:xfrm>
              <a:off x="6616701" y="5403850"/>
              <a:ext cx="1644650" cy="5270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486" name="Line 6"/>
            <p:cNvSpPr>
              <a:spLocks noChangeShapeType="1"/>
            </p:cNvSpPr>
            <p:nvPr/>
          </p:nvSpPr>
          <p:spPr bwMode="auto">
            <a:xfrm>
              <a:off x="7264401" y="4387850"/>
              <a:ext cx="996950" cy="15430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487" name="Line 7"/>
            <p:cNvSpPr>
              <a:spLocks noChangeShapeType="1"/>
            </p:cNvSpPr>
            <p:nvPr/>
          </p:nvSpPr>
          <p:spPr bwMode="auto">
            <a:xfrm flipV="1">
              <a:off x="8261351" y="4121150"/>
              <a:ext cx="31750" cy="1752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491" name="Oval 11"/>
            <p:cNvSpPr>
              <a:spLocks noChangeAspect="1" noChangeArrowheads="1"/>
            </p:cNvSpPr>
            <p:nvPr/>
          </p:nvSpPr>
          <p:spPr bwMode="auto">
            <a:xfrm>
              <a:off x="8164513" y="5827713"/>
              <a:ext cx="182563" cy="198438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6" name="Text Box 16"/>
            <p:cNvSpPr txBox="1">
              <a:spLocks noChangeArrowheads="1"/>
            </p:cNvSpPr>
            <p:nvPr/>
          </p:nvSpPr>
          <p:spPr bwMode="auto">
            <a:xfrm>
              <a:off x="8251826" y="4559300"/>
              <a:ext cx="6111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/>
                <a:t>r</a:t>
              </a:r>
              <a:r>
                <a:rPr lang="en-US" altLang="en-US" baseline="-25000"/>
                <a:t>1</a:t>
              </a:r>
              <a:endParaRPr lang="en-US" altLang="en-US"/>
            </a:p>
          </p:txBody>
        </p:sp>
        <p:sp>
          <p:nvSpPr>
            <p:cNvPr id="20497" name="Text Box 17"/>
            <p:cNvSpPr txBox="1">
              <a:spLocks noChangeArrowheads="1"/>
            </p:cNvSpPr>
            <p:nvPr/>
          </p:nvSpPr>
          <p:spPr bwMode="auto">
            <a:xfrm>
              <a:off x="7146926" y="4730750"/>
              <a:ext cx="6111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/>
                <a:t>r</a:t>
              </a:r>
              <a:r>
                <a:rPr lang="en-US" altLang="en-US" baseline="-25000"/>
                <a:t>2</a:t>
              </a:r>
              <a:endParaRPr lang="en-US" altLang="en-US"/>
            </a:p>
          </p:txBody>
        </p:sp>
        <p:sp>
          <p:nvSpPr>
            <p:cNvPr id="20498" name="Text Box 18"/>
            <p:cNvSpPr txBox="1">
              <a:spLocks noChangeArrowheads="1"/>
            </p:cNvSpPr>
            <p:nvPr/>
          </p:nvSpPr>
          <p:spPr bwMode="auto">
            <a:xfrm>
              <a:off x="6975476" y="5505450"/>
              <a:ext cx="6111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/>
                <a:t>r</a:t>
              </a:r>
              <a:r>
                <a:rPr lang="en-US" altLang="en-US" baseline="-25000"/>
                <a:t>3</a:t>
              </a:r>
              <a:endParaRPr lang="en-US" altLang="en-US"/>
            </a:p>
          </p:txBody>
        </p:sp>
        <p:sp>
          <p:nvSpPr>
            <p:cNvPr id="22" name="Text Box 11">
              <a:extLst>
                <a:ext uri="{FF2B5EF4-FFF2-40B4-BE49-F238E27FC236}">
                  <a16:creationId xmlns:a16="http://schemas.microsoft.com/office/drawing/2014/main" id="{03867503-D704-4708-B55A-AA0A316FCC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74026" y="6013450"/>
              <a:ext cx="4079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 dirty="0"/>
                <a:t>P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5D20027D-4D57-44DB-AD9B-B7012217C94B}"/>
                </a:ext>
              </a:extLst>
            </p:cNvPr>
            <p:cNvGrpSpPr/>
            <p:nvPr/>
          </p:nvGrpSpPr>
          <p:grpSpPr>
            <a:xfrm>
              <a:off x="5922963" y="3503613"/>
              <a:ext cx="2762250" cy="2012462"/>
              <a:chOff x="5922963" y="3503613"/>
              <a:chExt cx="2762250" cy="2012462"/>
            </a:xfrm>
          </p:grpSpPr>
          <p:sp>
            <p:nvSpPr>
              <p:cNvPr id="26" name="Text Box 12">
                <a:extLst>
                  <a:ext uri="{FF2B5EF4-FFF2-40B4-BE49-F238E27FC236}">
                    <a16:creationId xmlns:a16="http://schemas.microsoft.com/office/drawing/2014/main" id="{C616F5E4-DE13-4C2D-99A8-61C4ABEA60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02588" y="3503613"/>
                <a:ext cx="682625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dirty="0"/>
                  <a:t>Q</a:t>
                </a:r>
                <a:r>
                  <a:rPr lang="en-US" altLang="en-US" baseline="-25000" dirty="0"/>
                  <a:t>1</a:t>
                </a:r>
                <a:endParaRPr lang="en-US" altLang="en-US" dirty="0"/>
              </a:p>
            </p:txBody>
          </p:sp>
          <p:sp>
            <p:nvSpPr>
              <p:cNvPr id="27" name="Text Box 13">
                <a:extLst>
                  <a:ext uri="{FF2B5EF4-FFF2-40B4-BE49-F238E27FC236}">
                    <a16:creationId xmlns:a16="http://schemas.microsoft.com/office/drawing/2014/main" id="{985706AA-353A-4C29-AD2B-1D1F840724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22963" y="4972050"/>
                <a:ext cx="65405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en-US" dirty="0"/>
                  <a:t>Q</a:t>
                </a:r>
                <a:r>
                  <a:rPr lang="en-US" altLang="en-US" baseline="-25000" dirty="0"/>
                  <a:t>3</a:t>
                </a:r>
                <a:endParaRPr lang="en-US" altLang="en-US" dirty="0"/>
              </a:p>
            </p:txBody>
          </p:sp>
          <p:sp>
            <p:nvSpPr>
              <p:cNvPr id="28" name="Text Box 14">
                <a:extLst>
                  <a:ext uri="{FF2B5EF4-FFF2-40B4-BE49-F238E27FC236}">
                    <a16:creationId xmlns:a16="http://schemas.microsoft.com/office/drawing/2014/main" id="{1495C790-F7CB-4DAD-8241-A862D00DF9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07176" y="3886200"/>
                <a:ext cx="611188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altLang="en-US" dirty="0"/>
                  <a:t>Q</a:t>
                </a:r>
                <a:r>
                  <a:rPr lang="en-US" altLang="en-US" baseline="-25000" dirty="0"/>
                  <a:t>2</a:t>
                </a:r>
                <a:endParaRPr lang="en-US" altLang="en-US" dirty="0"/>
              </a:p>
            </p:txBody>
          </p:sp>
          <p:sp>
            <p:nvSpPr>
              <p:cNvPr id="29" name="Oval 6">
                <a:extLst>
                  <a:ext uri="{FF2B5EF4-FFF2-40B4-BE49-F238E27FC236}">
                    <a16:creationId xmlns:a16="http://schemas.microsoft.com/office/drawing/2014/main" id="{6A9675E3-1F06-49BC-9FE9-E4E44925AB1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6484627" y="5281851"/>
                <a:ext cx="234226" cy="234224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rIns="173736" anchor="ctr"/>
              <a:lstStyle/>
              <a:p>
                <a:r>
                  <a:rPr lang="en-US" sz="1600" b="1" dirty="0">
                    <a:solidFill>
                      <a:srgbClr val="FFFF66"/>
                    </a:solidFill>
                  </a:rPr>
                  <a:t>+</a:t>
                </a:r>
              </a:p>
            </p:txBody>
          </p:sp>
          <p:sp>
            <p:nvSpPr>
              <p:cNvPr id="30" name="Oval 6">
                <a:extLst>
                  <a:ext uri="{FF2B5EF4-FFF2-40B4-BE49-F238E27FC236}">
                    <a16:creationId xmlns:a16="http://schemas.microsoft.com/office/drawing/2014/main" id="{0DB81B3A-EB4B-4F02-9CA7-F5BD10A8FF3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7128288" y="4227516"/>
                <a:ext cx="274322" cy="27432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rIns="0" anchor="ctr"/>
              <a:lstStyle/>
              <a:p>
                <a:pPr algn="ctr"/>
                <a:r>
                  <a:rPr lang="en-US" sz="1600" b="1" dirty="0">
                    <a:solidFill>
                      <a:srgbClr val="FFFF66"/>
                    </a:solidFill>
                  </a:rPr>
                  <a:t>-</a:t>
                </a:r>
              </a:p>
            </p:txBody>
          </p:sp>
          <p:sp>
            <p:nvSpPr>
              <p:cNvPr id="31" name="Oval 6">
                <a:extLst>
                  <a:ext uri="{FF2B5EF4-FFF2-40B4-BE49-F238E27FC236}">
                    <a16:creationId xmlns:a16="http://schemas.microsoft.com/office/drawing/2014/main" id="{CA3589AF-2F5F-47C1-A6ED-49302AE05E9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8157891" y="3957465"/>
                <a:ext cx="274322" cy="27432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rIns="173736" anchor="ctr"/>
              <a:lstStyle/>
              <a:p>
                <a:r>
                  <a:rPr lang="en-US" sz="1600" b="1" dirty="0">
                    <a:solidFill>
                      <a:srgbClr val="FFFF66"/>
                    </a:solidFill>
                  </a:rPr>
                  <a:t>+</a:t>
                </a:r>
              </a:p>
            </p:txBody>
          </p:sp>
        </p:grpSp>
      </p:grpSp>
      <p:sp>
        <p:nvSpPr>
          <p:cNvPr id="23" name="Oval 11">
            <a:extLst>
              <a:ext uri="{FF2B5EF4-FFF2-40B4-BE49-F238E27FC236}">
                <a16:creationId xmlns:a16="http://schemas.microsoft.com/office/drawing/2014/main" id="{5B0894D8-6BED-4104-B455-F56D5BC0E74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62802" y="6430893"/>
            <a:ext cx="182563" cy="198438"/>
          </a:xfrm>
          <a:prstGeom prst="ellipse">
            <a:avLst/>
          </a:prstGeom>
          <a:solidFill>
            <a:srgbClr val="FFC0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/>
        </p:spPr>
        <p:txBody>
          <a:bodyPr wrap="none" lIns="0" anchor="ctr"/>
          <a:lstStyle/>
          <a:p>
            <a:r>
              <a:rPr lang="en-US" sz="1400" b="1" dirty="0"/>
              <a:t>+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6" presetClass="path" presetSubtype="0" decel="7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33333E-6 L 0.86475 -0.08796 " pathEditMode="relative" rAng="0" ptsTypes="AA">
                                      <p:cBhvr>
                                        <p:cTn id="23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229" y="-4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uiExpand="1" build="p" autoUpdateAnimBg="0" advAuto="0"/>
      <p:bldP spid="20492" grpId="0"/>
      <p:bldP spid="20492" grpId="1"/>
      <p:bldP spid="20" grpId="0" animBg="1"/>
      <p:bldP spid="24" grpId="0"/>
      <p:bldP spid="23" grpId="0" animBg="1"/>
      <p:bldP spid="2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r>
              <a:rPr lang="en-US" altLang="en-US" sz="4000" dirty="0"/>
              <a:t>Example 4: Two Point Charges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1817688"/>
            <a:ext cx="8110537" cy="106997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000" dirty="0"/>
              <a:t>Two point charges, +</a:t>
            </a:r>
            <a:r>
              <a:rPr lang="en-US" altLang="en-US" sz="2000" dirty="0">
                <a:solidFill>
                  <a:srgbClr val="DD0000"/>
                </a:solidFill>
              </a:rPr>
              <a:t>3.00</a:t>
            </a:r>
            <a:r>
              <a:rPr lang="en-US" altLang="en-US" sz="2000" dirty="0"/>
              <a:t> µC and -6.10 µC, are separated by </a:t>
            </a:r>
            <a:r>
              <a:rPr lang="en-US" altLang="en-US" sz="2000" dirty="0">
                <a:solidFill>
                  <a:srgbClr val="DD0000"/>
                </a:solidFill>
              </a:rPr>
              <a:t>1.00</a:t>
            </a:r>
            <a:r>
              <a:rPr lang="en-US" altLang="en-US" sz="2000" dirty="0"/>
              <a:t> m. What is the electric potential midway between them?</a:t>
            </a:r>
          </a:p>
        </p:txBody>
      </p:sp>
      <p:grpSp>
        <p:nvGrpSpPr>
          <p:cNvPr id="9243" name="Group 27"/>
          <p:cNvGrpSpPr>
            <a:grpSpLocks/>
          </p:cNvGrpSpPr>
          <p:nvPr/>
        </p:nvGrpSpPr>
        <p:grpSpPr bwMode="auto">
          <a:xfrm>
            <a:off x="1082675" y="2814638"/>
            <a:ext cx="6335713" cy="1504950"/>
            <a:chOff x="682" y="1773"/>
            <a:chExt cx="3991" cy="948"/>
          </a:xfrm>
        </p:grpSpPr>
        <p:sp>
          <p:nvSpPr>
            <p:cNvPr id="9220" name="Oval 4"/>
            <p:cNvSpPr>
              <a:spLocks noChangeAspect="1" noChangeArrowheads="1"/>
            </p:cNvSpPr>
            <p:nvPr/>
          </p:nvSpPr>
          <p:spPr bwMode="auto">
            <a:xfrm>
              <a:off x="960" y="2097"/>
              <a:ext cx="317" cy="3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A</a:t>
              </a:r>
            </a:p>
          </p:txBody>
        </p:sp>
        <p:sp>
          <p:nvSpPr>
            <p:cNvPr id="9221" name="Text Box 5"/>
            <p:cNvSpPr txBox="1">
              <a:spLocks noChangeArrowheads="1"/>
            </p:cNvSpPr>
            <p:nvPr/>
          </p:nvSpPr>
          <p:spPr bwMode="auto">
            <a:xfrm>
              <a:off x="682" y="1777"/>
              <a:ext cx="9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-6.10 μC</a:t>
              </a:r>
            </a:p>
          </p:txBody>
        </p:sp>
        <p:sp>
          <p:nvSpPr>
            <p:cNvPr id="9222" name="Line 6"/>
            <p:cNvSpPr>
              <a:spLocks noChangeShapeType="1"/>
            </p:cNvSpPr>
            <p:nvPr/>
          </p:nvSpPr>
          <p:spPr bwMode="auto">
            <a:xfrm>
              <a:off x="1280" y="2270"/>
              <a:ext cx="263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23" name="Oval 7"/>
            <p:cNvSpPr>
              <a:spLocks noChangeAspect="1" noChangeArrowheads="1"/>
            </p:cNvSpPr>
            <p:nvPr/>
          </p:nvSpPr>
          <p:spPr bwMode="auto">
            <a:xfrm>
              <a:off x="3917" y="2093"/>
              <a:ext cx="317" cy="3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B</a:t>
              </a:r>
            </a:p>
          </p:txBody>
        </p:sp>
        <p:sp>
          <p:nvSpPr>
            <p:cNvPr id="9224" name="Text Box 8"/>
            <p:cNvSpPr txBox="1">
              <a:spLocks noChangeArrowheads="1"/>
            </p:cNvSpPr>
            <p:nvPr/>
          </p:nvSpPr>
          <p:spPr bwMode="auto">
            <a:xfrm>
              <a:off x="3639" y="1773"/>
              <a:ext cx="103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+3.00 μC</a:t>
              </a:r>
            </a:p>
          </p:txBody>
        </p:sp>
        <p:sp>
          <p:nvSpPr>
            <p:cNvPr id="9225" name="Oval 9"/>
            <p:cNvSpPr>
              <a:spLocks noChangeArrowheads="1"/>
            </p:cNvSpPr>
            <p:nvPr/>
          </p:nvSpPr>
          <p:spPr bwMode="auto">
            <a:xfrm>
              <a:off x="2577" y="2240"/>
              <a:ext cx="56" cy="5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6" name="Line 10"/>
            <p:cNvSpPr>
              <a:spLocks noChangeShapeType="1"/>
            </p:cNvSpPr>
            <p:nvPr/>
          </p:nvSpPr>
          <p:spPr bwMode="auto">
            <a:xfrm>
              <a:off x="1134" y="2444"/>
              <a:ext cx="0" cy="2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27" name="Line 11"/>
            <p:cNvSpPr>
              <a:spLocks noChangeShapeType="1"/>
            </p:cNvSpPr>
            <p:nvPr/>
          </p:nvSpPr>
          <p:spPr bwMode="auto">
            <a:xfrm>
              <a:off x="2606" y="2297"/>
              <a:ext cx="0" cy="3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28" name="Line 12"/>
            <p:cNvSpPr>
              <a:spLocks noChangeShapeType="1"/>
            </p:cNvSpPr>
            <p:nvPr/>
          </p:nvSpPr>
          <p:spPr bwMode="auto">
            <a:xfrm>
              <a:off x="4087" y="2444"/>
              <a:ext cx="0" cy="2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29" name="Line 13"/>
            <p:cNvSpPr>
              <a:spLocks noChangeShapeType="1"/>
            </p:cNvSpPr>
            <p:nvPr/>
          </p:nvSpPr>
          <p:spPr bwMode="auto">
            <a:xfrm flipV="1">
              <a:off x="3672" y="2583"/>
              <a:ext cx="4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31" name="Line 15"/>
            <p:cNvSpPr>
              <a:spLocks noChangeShapeType="1"/>
            </p:cNvSpPr>
            <p:nvPr/>
          </p:nvSpPr>
          <p:spPr bwMode="auto">
            <a:xfrm rot="10800000">
              <a:off x="2610" y="2580"/>
              <a:ext cx="45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32" name="Text Box 16"/>
            <p:cNvSpPr txBox="1">
              <a:spLocks noChangeArrowheads="1"/>
            </p:cNvSpPr>
            <p:nvPr/>
          </p:nvSpPr>
          <p:spPr bwMode="auto">
            <a:xfrm>
              <a:off x="3042" y="2424"/>
              <a:ext cx="6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0.5 m</a:t>
              </a:r>
            </a:p>
          </p:txBody>
        </p:sp>
        <p:sp>
          <p:nvSpPr>
            <p:cNvPr id="9235" name="Line 19"/>
            <p:cNvSpPr>
              <a:spLocks noChangeShapeType="1"/>
            </p:cNvSpPr>
            <p:nvPr/>
          </p:nvSpPr>
          <p:spPr bwMode="auto">
            <a:xfrm flipV="1">
              <a:off x="2175" y="2580"/>
              <a:ext cx="4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36" name="Line 20"/>
            <p:cNvSpPr>
              <a:spLocks noChangeShapeType="1"/>
            </p:cNvSpPr>
            <p:nvPr/>
          </p:nvSpPr>
          <p:spPr bwMode="auto">
            <a:xfrm rot="10800000">
              <a:off x="1137" y="2583"/>
              <a:ext cx="438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37" name="Text Box 21"/>
            <p:cNvSpPr txBox="1">
              <a:spLocks noChangeArrowheads="1"/>
            </p:cNvSpPr>
            <p:nvPr/>
          </p:nvSpPr>
          <p:spPr bwMode="auto">
            <a:xfrm>
              <a:off x="1542" y="2433"/>
              <a:ext cx="6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0.5 m</a:t>
              </a:r>
            </a:p>
          </p:txBody>
        </p:sp>
      </p:grp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2070100" y="4327525"/>
            <a:ext cx="4059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sz="1800"/>
              <a:t>V</a:t>
            </a:r>
            <a:r>
              <a:rPr lang="en-US" altLang="en-US" sz="1800" baseline="-25000"/>
              <a:t>total</a:t>
            </a:r>
            <a:r>
              <a:rPr lang="en-US" altLang="en-US" sz="1800"/>
              <a:t> = V</a:t>
            </a:r>
            <a:r>
              <a:rPr lang="en-US" altLang="en-US" sz="1800" baseline="-25000"/>
              <a:t>A</a:t>
            </a:r>
            <a:r>
              <a:rPr lang="en-US" altLang="en-US" sz="1800"/>
              <a:t> + V</a:t>
            </a:r>
            <a:r>
              <a:rPr lang="en-US" altLang="en-US" sz="1800" baseline="-25000"/>
              <a:t>B</a:t>
            </a:r>
            <a:r>
              <a:rPr lang="en-US" altLang="en-US" sz="1800"/>
              <a:t> = kq</a:t>
            </a:r>
            <a:r>
              <a:rPr lang="en-US" altLang="en-US" sz="1800" baseline="-25000"/>
              <a:t>A</a:t>
            </a:r>
            <a:r>
              <a:rPr lang="en-US" altLang="en-US" sz="1800"/>
              <a:t>/r</a:t>
            </a:r>
            <a:r>
              <a:rPr lang="en-US" altLang="en-US" sz="1800" baseline="-25000"/>
              <a:t>A</a:t>
            </a:r>
            <a:r>
              <a:rPr lang="en-US" altLang="en-US" sz="1800"/>
              <a:t> + kq</a:t>
            </a:r>
            <a:r>
              <a:rPr lang="en-US" altLang="en-US" sz="1800" baseline="-25000"/>
              <a:t>B</a:t>
            </a:r>
            <a:r>
              <a:rPr lang="en-US" altLang="en-US" sz="1800"/>
              <a:t>/r</a:t>
            </a:r>
            <a:r>
              <a:rPr lang="en-US" altLang="en-US" sz="1800" baseline="-25000"/>
              <a:t>B</a:t>
            </a:r>
            <a:r>
              <a:rPr lang="en-US" altLang="en-US" sz="1800"/>
              <a:t> </a:t>
            </a:r>
            <a:endParaRPr lang="en-US" altLang="en-US"/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1243013" y="4849813"/>
            <a:ext cx="6450012" cy="1357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sz="1800"/>
              <a:t>V</a:t>
            </a:r>
            <a:r>
              <a:rPr lang="en-US" altLang="en-US" sz="1800" baseline="-25000"/>
              <a:t>A</a:t>
            </a:r>
            <a:r>
              <a:rPr lang="en-US" altLang="en-US" sz="1800"/>
              <a:t> = </a:t>
            </a:r>
            <a:r>
              <a:rPr lang="en-US" altLang="en-US" sz="1800" u="sng"/>
              <a:t>(8.99 x 10</a:t>
            </a:r>
            <a:r>
              <a:rPr lang="en-US" altLang="en-US" sz="1800" u="sng" baseline="30000"/>
              <a:t>9</a:t>
            </a:r>
            <a:r>
              <a:rPr lang="en-US" altLang="en-US" sz="1800" u="sng"/>
              <a:t> Nm</a:t>
            </a:r>
            <a:r>
              <a:rPr lang="en-US" altLang="en-US" sz="1800" u="sng" baseline="30000"/>
              <a:t>2</a:t>
            </a:r>
            <a:r>
              <a:rPr lang="en-US" altLang="en-US" sz="1800" u="sng"/>
              <a:t>/C</a:t>
            </a:r>
            <a:r>
              <a:rPr lang="en-US" altLang="en-US" sz="1800" u="sng" baseline="30000"/>
              <a:t>2</a:t>
            </a:r>
            <a:r>
              <a:rPr lang="en-US" altLang="en-US" sz="1800" u="sng"/>
              <a:t>)(-6.10 x 10</a:t>
            </a:r>
            <a:r>
              <a:rPr lang="en-US" altLang="en-US" sz="1800" u="sng" baseline="30000"/>
              <a:t>-6</a:t>
            </a:r>
            <a:r>
              <a:rPr lang="en-US" altLang="en-US" sz="1800" u="sng"/>
              <a:t>C)</a:t>
            </a:r>
            <a:r>
              <a:rPr lang="en-US" altLang="en-US" sz="1800"/>
              <a:t> = -109678 V</a:t>
            </a:r>
            <a:endParaRPr lang="en-US" altLang="en-US" sz="1800" u="sng"/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sz="1800"/>
              <a:t>		         0.5m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sz="1800"/>
              <a:t>V</a:t>
            </a:r>
            <a:r>
              <a:rPr lang="en-US" altLang="en-US" sz="1800" baseline="-25000"/>
              <a:t>B</a:t>
            </a:r>
            <a:r>
              <a:rPr lang="en-US" altLang="en-US" sz="1800"/>
              <a:t> = </a:t>
            </a:r>
            <a:r>
              <a:rPr lang="en-US" altLang="en-US" sz="1800" u="sng"/>
              <a:t>(8.99 x 10</a:t>
            </a:r>
            <a:r>
              <a:rPr lang="en-US" altLang="en-US" sz="1800" u="sng" baseline="30000"/>
              <a:t>9</a:t>
            </a:r>
            <a:r>
              <a:rPr lang="en-US" altLang="en-US" sz="1800" u="sng"/>
              <a:t> Nm</a:t>
            </a:r>
            <a:r>
              <a:rPr lang="en-US" altLang="en-US" sz="1800" u="sng" baseline="30000"/>
              <a:t>2</a:t>
            </a:r>
            <a:r>
              <a:rPr lang="en-US" altLang="en-US" sz="1800" u="sng"/>
              <a:t>/C</a:t>
            </a:r>
            <a:r>
              <a:rPr lang="en-US" altLang="en-US" sz="1800" u="sng" baseline="30000"/>
              <a:t>2</a:t>
            </a:r>
            <a:r>
              <a:rPr lang="en-US" altLang="en-US" sz="1800" u="sng"/>
              <a:t>)(3.00 x 10</a:t>
            </a:r>
            <a:r>
              <a:rPr lang="en-US" altLang="en-US" sz="1800" u="sng" baseline="30000"/>
              <a:t>-6</a:t>
            </a:r>
            <a:r>
              <a:rPr lang="en-US" altLang="en-US" sz="1800" u="sng"/>
              <a:t>C)</a:t>
            </a:r>
            <a:r>
              <a:rPr lang="en-US" altLang="en-US" sz="1800"/>
              <a:t> = 53,940 V</a:t>
            </a:r>
            <a:endParaRPr lang="en-US" altLang="en-US" sz="1800" u="sng"/>
          </a:p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sz="1800"/>
              <a:t>	                    0.5m</a:t>
            </a:r>
            <a:endParaRPr lang="en-US" altLang="en-US"/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1255713" y="6238875"/>
            <a:ext cx="2305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sz="2000"/>
              <a:t>V</a:t>
            </a:r>
            <a:r>
              <a:rPr lang="en-US" altLang="en-US" sz="2000" baseline="-25000"/>
              <a:t>total</a:t>
            </a:r>
            <a:r>
              <a:rPr lang="en-US" altLang="en-US" sz="2000"/>
              <a:t> = -55700 V</a:t>
            </a:r>
            <a:endParaRPr lang="en-US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  <p:bldP spid="9240" grpId="0" build="p" autoUpdateAnimBg="0"/>
      <p:bldP spid="9241" grpId="0" autoUpdateAnimBg="0"/>
      <p:bldP spid="9242" grpId="0" build="p" autoUpdateAnimBg="0"/>
    </p:bldLst>
  </p:timing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Designs\Bold Stripes.pot</Template>
  <TotalTime>6106</TotalTime>
  <Words>518</Words>
  <Application>Microsoft Office PowerPoint</Application>
  <PresentationFormat>On-screen Show (4:3)</PresentationFormat>
  <Paragraphs>93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Cambria Math</vt:lpstr>
      <vt:lpstr>MT Symbol</vt:lpstr>
      <vt:lpstr>Symbol</vt:lpstr>
      <vt:lpstr>Times New Roman</vt:lpstr>
      <vt:lpstr>Verdana</vt:lpstr>
      <vt:lpstr>Wingdings</vt:lpstr>
      <vt:lpstr>Bold Stripes</vt:lpstr>
      <vt:lpstr>Equation</vt:lpstr>
      <vt:lpstr>Electric Potential</vt:lpstr>
      <vt:lpstr>Electric Potential Difference</vt:lpstr>
      <vt:lpstr>Example 3: Electric Potential</vt:lpstr>
      <vt:lpstr>Electric Potential Difference (Point Charges)</vt:lpstr>
      <vt:lpstr>Relationship Between Electric Potential and Distance(point charges)</vt:lpstr>
      <vt:lpstr>Electric Potential(point charges)</vt:lpstr>
      <vt:lpstr>Electric Potential and Electrical Potential Energy/Work (point charges)</vt:lpstr>
      <vt:lpstr>Example 4: Two Point Charges</vt:lpstr>
    </vt:vector>
  </TitlesOfParts>
  <Company>TEXACO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 Potential</dc:title>
  <dc:creator>Charlie</dc:creator>
  <cp:lastModifiedBy>charles ropes</cp:lastModifiedBy>
  <cp:revision>99</cp:revision>
  <dcterms:created xsi:type="dcterms:W3CDTF">2005-02-07T22:48:55Z</dcterms:created>
  <dcterms:modified xsi:type="dcterms:W3CDTF">2020-04-04T00:50:04Z</dcterms:modified>
</cp:coreProperties>
</file>